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4"/>
  </p:notesMasterIdLst>
  <p:sldIdLst>
    <p:sldId id="256" r:id="rId2"/>
    <p:sldId id="305" r:id="rId3"/>
    <p:sldId id="257" r:id="rId4"/>
    <p:sldId id="258" r:id="rId5"/>
    <p:sldId id="259" r:id="rId6"/>
    <p:sldId id="260" r:id="rId7"/>
    <p:sldId id="306" r:id="rId8"/>
    <p:sldId id="307" r:id="rId9"/>
    <p:sldId id="315" r:id="rId10"/>
    <p:sldId id="314" r:id="rId11"/>
    <p:sldId id="316" r:id="rId12"/>
    <p:sldId id="317" r:id="rId13"/>
    <p:sldId id="318" r:id="rId14"/>
    <p:sldId id="319" r:id="rId15"/>
    <p:sldId id="320" r:id="rId16"/>
    <p:sldId id="308" r:id="rId17"/>
    <p:sldId id="262" r:id="rId18"/>
    <p:sldId id="309" r:id="rId19"/>
    <p:sldId id="310" r:id="rId20"/>
    <p:sldId id="311" r:id="rId21"/>
    <p:sldId id="312" r:id="rId22"/>
    <p:sldId id="313" r:id="rId23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5"/>
      <p:bold r:id="rId26"/>
      <p:italic r:id="rId27"/>
      <p:boldItalic r:id="rId28"/>
    </p:embeddedFont>
    <p:embeddedFont>
      <p:font typeface="Montserrat ExtraBold" panose="00000900000000000000" pitchFamily="2" charset="0"/>
      <p:bold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C8CFD37-7B19-4A8D-B7C6-5233AF6E13BA}">
  <a:tblStyle styleId="{4C8CFD37-7B19-4A8D-B7C6-5233AF6E13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898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04CEFF2B-7D70-C0C5-BCEE-52B96250D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>
            <a:extLst>
              <a:ext uri="{FF2B5EF4-FFF2-40B4-BE49-F238E27FC236}">
                <a16:creationId xmlns:a16="http://schemas.microsoft.com/office/drawing/2014/main" id="{A9AAE38C-5F5F-1F26-C01D-07593804D0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>
            <a:extLst>
              <a:ext uri="{FF2B5EF4-FFF2-40B4-BE49-F238E27FC236}">
                <a16:creationId xmlns:a16="http://schemas.microsoft.com/office/drawing/2014/main" id="{AACD8B6B-DB0B-9133-60C7-2D61B4A52E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40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C66B6026-6541-D223-BCF3-3BE23510E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>
            <a:extLst>
              <a:ext uri="{FF2B5EF4-FFF2-40B4-BE49-F238E27FC236}">
                <a16:creationId xmlns:a16="http://schemas.microsoft.com/office/drawing/2014/main" id="{2E37392A-F665-BC2C-8B77-40D804B913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>
            <a:extLst>
              <a:ext uri="{FF2B5EF4-FFF2-40B4-BE49-F238E27FC236}">
                <a16:creationId xmlns:a16="http://schemas.microsoft.com/office/drawing/2014/main" id="{02895A54-AFD7-07EE-D962-5AA967F4B0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3657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3607FEAA-6A04-9751-7D25-8E5EA79B0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>
            <a:extLst>
              <a:ext uri="{FF2B5EF4-FFF2-40B4-BE49-F238E27FC236}">
                <a16:creationId xmlns:a16="http://schemas.microsoft.com/office/drawing/2014/main" id="{34928063-780C-5179-74C9-2CD9435C5B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>
            <a:extLst>
              <a:ext uri="{FF2B5EF4-FFF2-40B4-BE49-F238E27FC236}">
                <a16:creationId xmlns:a16="http://schemas.microsoft.com/office/drawing/2014/main" id="{8801362D-AC5B-6C5B-9ACF-AD1DE3CE2C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40495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E6FB121A-CB5B-85DA-7411-ED5FA66C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>
            <a:extLst>
              <a:ext uri="{FF2B5EF4-FFF2-40B4-BE49-F238E27FC236}">
                <a16:creationId xmlns:a16="http://schemas.microsoft.com/office/drawing/2014/main" id="{4A7B1233-B8A2-8A2B-A5B2-A3332618FC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>
            <a:extLst>
              <a:ext uri="{FF2B5EF4-FFF2-40B4-BE49-F238E27FC236}">
                <a16:creationId xmlns:a16="http://schemas.microsoft.com/office/drawing/2014/main" id="{EE6DF24B-F1BC-BD31-FBA5-6814926837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3080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5ED3084B-7145-EA71-7BB4-A32CF81C0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>
            <a:extLst>
              <a:ext uri="{FF2B5EF4-FFF2-40B4-BE49-F238E27FC236}">
                <a16:creationId xmlns:a16="http://schemas.microsoft.com/office/drawing/2014/main" id="{1482B892-FAF2-2133-10FC-251CB73F99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>
            <a:extLst>
              <a:ext uri="{FF2B5EF4-FFF2-40B4-BE49-F238E27FC236}">
                <a16:creationId xmlns:a16="http://schemas.microsoft.com/office/drawing/2014/main" id="{9E99315F-B685-16C5-D3C7-EAAE3B4759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0439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575737B3-F6EE-5D98-872A-81ADADDF1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>
            <a:extLst>
              <a:ext uri="{FF2B5EF4-FFF2-40B4-BE49-F238E27FC236}">
                <a16:creationId xmlns:a16="http://schemas.microsoft.com/office/drawing/2014/main" id="{BC1E5371-E91B-2252-38E2-81BC8E117B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>
            <a:extLst>
              <a:ext uri="{FF2B5EF4-FFF2-40B4-BE49-F238E27FC236}">
                <a16:creationId xmlns:a16="http://schemas.microsoft.com/office/drawing/2014/main" id="{C662B7DB-B5FB-D6AC-A309-A88FF2C23A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2889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EA8BA34E-FC0A-1ECD-8556-6BFE919DB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>
            <a:extLst>
              <a:ext uri="{FF2B5EF4-FFF2-40B4-BE49-F238E27FC236}">
                <a16:creationId xmlns:a16="http://schemas.microsoft.com/office/drawing/2014/main" id="{FCB30B13-56F5-349D-3779-EDB45B41E9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>
            <a:extLst>
              <a:ext uri="{FF2B5EF4-FFF2-40B4-BE49-F238E27FC236}">
                <a16:creationId xmlns:a16="http://schemas.microsoft.com/office/drawing/2014/main" id="{B33C339E-BCEF-9DF4-54D4-E18A900881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0688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227F0F96-7393-9E26-E21E-A141F9624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>
            <a:extLst>
              <a:ext uri="{FF2B5EF4-FFF2-40B4-BE49-F238E27FC236}">
                <a16:creationId xmlns:a16="http://schemas.microsoft.com/office/drawing/2014/main" id="{D4B8C4DC-2E74-303C-C206-17B1EBCCBE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>
            <a:extLst>
              <a:ext uri="{FF2B5EF4-FFF2-40B4-BE49-F238E27FC236}">
                <a16:creationId xmlns:a16="http://schemas.microsoft.com/office/drawing/2014/main" id="{E2112415-982F-8592-DAC4-7B428690DF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43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>
          <a:extLst>
            <a:ext uri="{FF2B5EF4-FFF2-40B4-BE49-F238E27FC236}">
              <a16:creationId xmlns:a16="http://schemas.microsoft.com/office/drawing/2014/main" id="{12EC3308-2E1E-AC4D-2ADB-95321BC69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>
            <a:extLst>
              <a:ext uri="{FF2B5EF4-FFF2-40B4-BE49-F238E27FC236}">
                <a16:creationId xmlns:a16="http://schemas.microsoft.com/office/drawing/2014/main" id="{9C1CF28A-BCBE-F909-2CBB-09147254F5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>
            <a:extLst>
              <a:ext uri="{FF2B5EF4-FFF2-40B4-BE49-F238E27FC236}">
                <a16:creationId xmlns:a16="http://schemas.microsoft.com/office/drawing/2014/main" id="{505B7C8F-7ABF-98E9-852A-7ABA529ED8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6538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4C72D234-97C8-A20E-F39C-8B680D368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>
            <a:extLst>
              <a:ext uri="{FF2B5EF4-FFF2-40B4-BE49-F238E27FC236}">
                <a16:creationId xmlns:a16="http://schemas.microsoft.com/office/drawing/2014/main" id="{36856E1A-EC80-2135-6399-A3973CF9DF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>
            <a:extLst>
              <a:ext uri="{FF2B5EF4-FFF2-40B4-BE49-F238E27FC236}">
                <a16:creationId xmlns:a16="http://schemas.microsoft.com/office/drawing/2014/main" id="{EAE5A403-0CBF-CA97-BC82-69814A7E2D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2872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8" r:id="rId4"/>
    <p:sldLayoutId id="2147483659" r:id="rId5"/>
    <p:sldLayoutId id="2147483660" r:id="rId6"/>
    <p:sldLayoutId id="2147483661" r:id="rId7"/>
    <p:sldLayoutId id="2147483662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Pizza Sales Data Analysis Using Power BI &amp; SQL</a:t>
            </a:r>
            <a:endParaRPr lang="en-US" dirty="0">
              <a:effectLst/>
            </a:endParaRPr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starts your presentation</a:t>
            </a:r>
            <a:endParaRPr dirty="0"/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1EF26-1BC2-8C3E-4CFF-EE00C492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Charts Requirements – Part 1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2B31F3-8B86-01A5-B355-F05E9284A1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Visualization Goals</a:t>
            </a:r>
            <a:r>
              <a:rPr lang="en-US" dirty="0"/>
              <a:t> Daily Trend for Total Orders</a:t>
            </a:r>
          </a:p>
          <a:p>
            <a:pPr lvl="1"/>
            <a:r>
              <a:rPr lang="en-US" dirty="0"/>
              <a:t>Bar chart showing daily order volume</a:t>
            </a:r>
          </a:p>
          <a:p>
            <a:r>
              <a:rPr lang="en-US" dirty="0"/>
              <a:t>Hourly Trend for Total Orders</a:t>
            </a:r>
          </a:p>
          <a:p>
            <a:pPr lvl="1"/>
            <a:r>
              <a:rPr lang="en-US" dirty="0"/>
              <a:t>Line chart to identify peak hours</a:t>
            </a:r>
          </a:p>
          <a:p>
            <a:r>
              <a:rPr lang="en-US" dirty="0"/>
              <a:t>Percentage of Sales by Pizza Category</a:t>
            </a:r>
          </a:p>
          <a:p>
            <a:pPr lvl="1"/>
            <a:r>
              <a:rPr lang="en-US" dirty="0"/>
              <a:t>Pie chart showing category contribution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026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3207D1-9E60-F734-F597-27C6EFDB1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19" y="0"/>
            <a:ext cx="89327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712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>
          <a:extLst>
            <a:ext uri="{FF2B5EF4-FFF2-40B4-BE49-F238E27FC236}">
              <a16:creationId xmlns:a16="http://schemas.microsoft.com/office/drawing/2014/main" id="{EFA20956-14D8-A481-2230-8BBE71BEA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593654-481D-1415-F6F3-4B2CE30D7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2280" y="2854712"/>
            <a:ext cx="5133563" cy="652599"/>
          </a:xfrm>
        </p:spPr>
        <p:txBody>
          <a:bodyPr/>
          <a:lstStyle/>
          <a:p>
            <a:r>
              <a:rPr lang="en-US" sz="4000" dirty="0"/>
              <a:t>Charts Requirements – Part 2</a:t>
            </a:r>
            <a:br>
              <a:rPr lang="en-US" sz="4000" dirty="0"/>
            </a:br>
            <a:endParaRPr lang="en-US" sz="4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9306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DC5CC-6334-5437-A0B5-CE6542438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F260D-9CAF-EE30-2DAD-C48C66E14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Charts Requirements – Part 2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34DA08-E246-D217-1BEF-D5C3DBE9A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457093"/>
            <a:ext cx="4946400" cy="3241382"/>
          </a:xfrm>
        </p:spPr>
        <p:txBody>
          <a:bodyPr/>
          <a:lstStyle/>
          <a:p>
            <a:pPr marL="139700" indent="0">
              <a:buNone/>
            </a:pPr>
            <a:endParaRPr lang="en-US" dirty="0"/>
          </a:p>
          <a:p>
            <a:r>
              <a:rPr lang="en-US" dirty="0"/>
              <a:t>Percentage of Sales by Pizza Size 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Pie chart for customer size preferences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dirty="0"/>
              <a:t>Total Pizzas Sold by Pizza Category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Funnel/Bar chart for category comparisons</a:t>
            </a:r>
          </a:p>
          <a:p>
            <a:r>
              <a:rPr lang="en-US" dirty="0"/>
              <a:t>Top 5 Best Sellers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Bar chart by revenue, quantity, and orders</a:t>
            </a:r>
          </a:p>
          <a:p>
            <a:r>
              <a:rPr lang="en-US" dirty="0"/>
              <a:t>Bottom 5 Worst Sellers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Bar chart to identify underperforming items</a:t>
            </a:r>
          </a:p>
        </p:txBody>
      </p:sp>
    </p:spTree>
    <p:extLst>
      <p:ext uri="{BB962C8B-B14F-4D97-AF65-F5344CB8AC3E}">
        <p14:creationId xmlns:p14="http://schemas.microsoft.com/office/powerpoint/2010/main" val="978953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29431-9C3A-8CF8-5481-C6DFAA0A3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1D2D27-03B8-B8E0-DA9B-7A9D46799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93" y="0"/>
            <a:ext cx="87784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89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55D972-99C7-932D-0D04-C7A1C167F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69" y="0"/>
            <a:ext cx="88452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53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>
          <a:extLst>
            <a:ext uri="{FF2B5EF4-FFF2-40B4-BE49-F238E27FC236}">
              <a16:creationId xmlns:a16="http://schemas.microsoft.com/office/drawing/2014/main" id="{3B2CA4AD-7552-2B09-D276-6BE5FBE68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F27522-A696-362A-6353-E0A4F25242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2280" y="2854712"/>
            <a:ext cx="5133563" cy="652599"/>
          </a:xfrm>
        </p:spPr>
        <p:txBody>
          <a:bodyPr/>
          <a:lstStyle/>
          <a:p>
            <a:r>
              <a:rPr lang="en-US" sz="4800" dirty="0">
                <a:effectLst/>
              </a:rPr>
              <a:t>Data </a:t>
            </a:r>
            <a:r>
              <a:rPr lang="en-US" sz="4800" dirty="0">
                <a:effectLst/>
                <a:sym typeface="Wingdings" panose="05000000000000000000" pitchFamily="2" charset="2"/>
              </a:rPr>
              <a:t> Information</a:t>
            </a:r>
            <a:endParaRPr lang="en-US" sz="4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07033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Data 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 Information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Data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Individual order records (order ID, date, time, pizza name, size, category, price, quantity)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 to Information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Aggregated raw data into meaningful KPIs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Cleaned and summarized sales metrics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Outcome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Clear view of overall performance (revenue, orders, units sold)</a:t>
            </a:r>
            <a:endParaRPr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>
          <a:extLst>
            <a:ext uri="{FF2B5EF4-FFF2-40B4-BE49-F238E27FC236}">
              <a16:creationId xmlns:a16="http://schemas.microsoft.com/office/drawing/2014/main" id="{E5D75159-20C2-5C6F-3786-16D7561A5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BE2E3A-25DF-9288-6266-CAC94FD67F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2280" y="2854712"/>
            <a:ext cx="5133563" cy="652599"/>
          </a:xfrm>
        </p:spPr>
        <p:txBody>
          <a:bodyPr/>
          <a:lstStyle/>
          <a:p>
            <a:r>
              <a:rPr lang="en-US" sz="4800" dirty="0"/>
              <a:t>Information → Knowledge</a:t>
            </a:r>
            <a:endParaRPr lang="en-US" sz="4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17256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8F31FFFD-7EB3-7594-E2DF-DC92C36BC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>
            <a:extLst>
              <a:ext uri="{FF2B5EF4-FFF2-40B4-BE49-F238E27FC236}">
                <a16:creationId xmlns:a16="http://schemas.microsoft.com/office/drawing/2014/main" id="{27D06B0D-8F04-2662-100C-7DBAF253C3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Information → Knowledge</a:t>
            </a:r>
            <a:endParaRPr lang="en-US" dirty="0">
              <a:effectLst/>
            </a:endParaRPr>
          </a:p>
        </p:txBody>
      </p:sp>
      <p:sp>
        <p:nvSpPr>
          <p:cNvPr id="215" name="Google Shape;215;p44">
            <a:extLst>
              <a:ext uri="{FF2B5EF4-FFF2-40B4-BE49-F238E27FC236}">
                <a16:creationId xmlns:a16="http://schemas.microsoft.com/office/drawing/2014/main" id="{AB0DA0D5-50E4-751B-7FA3-F0A8F01276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3774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Insights from Data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Supreme category dominates sales </a:t>
            </a:r>
          </a:p>
          <a:p>
            <a:pPr marL="285750" indent="-285750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 size pizzas preferred by customers</a:t>
            </a:r>
          </a:p>
          <a:p>
            <a:pPr marL="285750" indent="-285750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Orders peak during lunchtime</a:t>
            </a:r>
          </a:p>
          <a:p>
            <a:pPr marL="285750" indent="-285750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pizzas commonly ordered together</a:t>
            </a:r>
          </a:p>
          <a:p>
            <a:pPr marL="285750" indent="-285750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Clear distinction between top and bottom sellers</a:t>
            </a:r>
          </a:p>
        </p:txBody>
      </p:sp>
      <p:cxnSp>
        <p:nvCxnSpPr>
          <p:cNvPr id="216" name="Google Shape;216;p44">
            <a:extLst>
              <a:ext uri="{FF2B5EF4-FFF2-40B4-BE49-F238E27FC236}">
                <a16:creationId xmlns:a16="http://schemas.microsoft.com/office/drawing/2014/main" id="{33B3B4E4-C1FE-61B3-3F6E-6B595B34E4FD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09460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5311005D-0ADF-E4ED-34BA-BBB6A5562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>
            <a:extLst>
              <a:ext uri="{FF2B5EF4-FFF2-40B4-BE49-F238E27FC236}">
                <a16:creationId xmlns:a16="http://schemas.microsoft.com/office/drawing/2014/main" id="{A626B090-CD97-391C-FCE7-01AC251ECD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6459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names of those who worked on the project:</a:t>
            </a:r>
            <a:endParaRPr dirty="0"/>
          </a:p>
        </p:txBody>
      </p:sp>
      <p:sp>
        <p:nvSpPr>
          <p:cNvPr id="171" name="Google Shape;171;p39">
            <a:extLst>
              <a:ext uri="{FF2B5EF4-FFF2-40B4-BE49-F238E27FC236}">
                <a16:creationId xmlns:a16="http://schemas.microsoft.com/office/drawing/2014/main" id="{46D7A8C8-2C47-C5BB-F38C-ED284EA2B6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38500" y="1523999"/>
            <a:ext cx="7172100" cy="2761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Aft>
                <a:spcPts val="1600"/>
              </a:spcAft>
            </a:pPr>
            <a:endParaRPr lang="ar-EG" dirty="0">
              <a:cs typeface="+mj-cs"/>
            </a:endParaRPr>
          </a:p>
          <a:p>
            <a:pPr marL="171450" indent="-171450">
              <a:spcAft>
                <a:spcPts val="1600"/>
              </a:spcAft>
            </a:pPr>
            <a:r>
              <a:rPr lang="ar-EG" dirty="0">
                <a:cs typeface="+mj-cs"/>
              </a:rPr>
              <a:t>أدهم محمود انور محمود  20240137 </a:t>
            </a:r>
          </a:p>
          <a:p>
            <a:pPr marL="171450" indent="-171450">
              <a:spcAft>
                <a:spcPts val="1600"/>
              </a:spcAft>
            </a:pPr>
            <a:r>
              <a:rPr lang="ar-EG" dirty="0">
                <a:cs typeface="+mj-cs"/>
              </a:rPr>
              <a:t>عابد احمد محمد فتحي   20241120</a:t>
            </a:r>
          </a:p>
          <a:p>
            <a:pPr marL="171450" indent="-171450">
              <a:spcAft>
                <a:spcPts val="1600"/>
              </a:spcAft>
            </a:pPr>
            <a:r>
              <a:rPr lang="ar-EG" dirty="0">
                <a:cs typeface="+mj-cs"/>
              </a:rPr>
              <a:t>عبدالرحمن محمد امبابي حنفي   20241125</a:t>
            </a:r>
          </a:p>
          <a:p>
            <a:pPr marL="171450" indent="-171450">
              <a:spcAft>
                <a:spcPts val="1600"/>
              </a:spcAft>
            </a:pPr>
            <a:r>
              <a:rPr lang="ar-EG" dirty="0">
                <a:cs typeface="+mj-cs"/>
              </a:rPr>
              <a:t>عبدالحميد هشام عبدالحميد  20242427</a:t>
            </a:r>
          </a:p>
          <a:p>
            <a:pPr marL="171450" indent="-171450">
              <a:spcAft>
                <a:spcPts val="1600"/>
              </a:spcAft>
            </a:pPr>
            <a:r>
              <a:rPr lang="ar-EG" dirty="0">
                <a:cs typeface="+mj-cs"/>
              </a:rPr>
              <a:t>محمد حمدي عبدالفتاح  20242866</a:t>
            </a:r>
          </a:p>
          <a:p>
            <a:pPr marL="171450" indent="-171450">
              <a:spcAft>
                <a:spcPts val="1600"/>
              </a:spcAft>
            </a:pPr>
            <a:endParaRPr lang="ar-EG" dirty="0">
              <a:cs typeface="+mj-cs"/>
            </a:endParaRPr>
          </a:p>
        </p:txBody>
      </p:sp>
      <p:cxnSp>
        <p:nvCxnSpPr>
          <p:cNvPr id="172" name="Google Shape;172;p39">
            <a:extLst>
              <a:ext uri="{FF2B5EF4-FFF2-40B4-BE49-F238E27FC236}">
                <a16:creationId xmlns:a16="http://schemas.microsoft.com/office/drawing/2014/main" id="{626AE62B-62B8-D655-E3AD-C168AB26EC99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73" name="Google Shape;173;p39">
            <a:extLst>
              <a:ext uri="{FF2B5EF4-FFF2-40B4-BE49-F238E27FC236}">
                <a16:creationId xmlns:a16="http://schemas.microsoft.com/office/drawing/2014/main" id="{7CF0838A-2BB1-4855-D63F-E0CA06C65C64}"/>
              </a:ext>
            </a:extLst>
          </p:cNvPr>
          <p:cNvSpPr txBox="1"/>
          <p:nvPr/>
        </p:nvSpPr>
        <p:spPr>
          <a:xfrm>
            <a:off x="938500" y="4221950"/>
            <a:ext cx="68202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150" dirty="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852149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>
          <a:extLst>
            <a:ext uri="{FF2B5EF4-FFF2-40B4-BE49-F238E27FC236}">
              <a16:creationId xmlns:a16="http://schemas.microsoft.com/office/drawing/2014/main" id="{D51074BF-3287-D1E3-E840-505A5945B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9BAC05-5B90-A62F-242A-1B8045F947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2280" y="2854712"/>
            <a:ext cx="5133563" cy="652599"/>
          </a:xfrm>
        </p:spPr>
        <p:txBody>
          <a:bodyPr/>
          <a:lstStyle/>
          <a:p>
            <a:r>
              <a:rPr lang="en-US" sz="4800" dirty="0"/>
              <a:t>Knowledge → Wisdom</a:t>
            </a:r>
            <a:endParaRPr lang="en-US" sz="4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3106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E5133B55-C4CF-BE62-0180-81811E883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>
            <a:extLst>
              <a:ext uri="{FF2B5EF4-FFF2-40B4-BE49-F238E27FC236}">
                <a16:creationId xmlns:a16="http://schemas.microsoft.com/office/drawing/2014/main" id="{8C1FBA6B-14C1-AF29-8B08-1D2A651DD6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Knowledge → Wisdom</a:t>
            </a:r>
            <a:endParaRPr lang="en-US" dirty="0">
              <a:effectLst/>
            </a:endParaRPr>
          </a:p>
        </p:txBody>
      </p:sp>
      <p:sp>
        <p:nvSpPr>
          <p:cNvPr id="215" name="Google Shape;215;p44">
            <a:extLst>
              <a:ext uri="{FF2B5EF4-FFF2-40B4-BE49-F238E27FC236}">
                <a16:creationId xmlns:a16="http://schemas.microsoft.com/office/drawing/2014/main" id="{8EBED7CE-54F4-21AB-0510-9905FF72CC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3774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Actionable Business Recommendations</a:t>
            </a:r>
          </a:p>
          <a:p>
            <a:pPr marL="13970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Promote Supreme and Large pizzas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lunch combo deals during peak hours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Bundle top-selling items to increase order value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or discount low-performing pizzas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Optimize staffing for lunchtime rush</a:t>
            </a:r>
          </a:p>
        </p:txBody>
      </p:sp>
      <p:cxnSp>
        <p:nvCxnSpPr>
          <p:cNvPr id="216" name="Google Shape;216;p44">
            <a:extLst>
              <a:ext uri="{FF2B5EF4-FFF2-40B4-BE49-F238E27FC236}">
                <a16:creationId xmlns:a16="http://schemas.microsoft.com/office/drawing/2014/main" id="{03BE8310-D876-A885-CF16-CC9CC62CB43F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848706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51F89-EA24-4B77-B99E-953F989EE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7D274-009B-5BC0-3EF5-892C04A3A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501698"/>
            <a:ext cx="4946400" cy="2918477"/>
          </a:xfrm>
        </p:spPr>
        <p:txBody>
          <a:bodyPr/>
          <a:lstStyle/>
          <a:p>
            <a:pPr marL="13970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Summary</a:t>
            </a:r>
          </a:p>
          <a:p>
            <a:pPr marL="13970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Successfully converted raw sales data into business wisdom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Delivered KPIs and interactive visualizations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Provided data-driven recommendations</a:t>
            </a:r>
          </a:p>
          <a:p>
            <a:pPr marL="13970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 Delivered</a:t>
            </a:r>
          </a:p>
          <a:p>
            <a:pPr marL="13970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Better understanding of customer behavior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Improved decision-making for menu, pricing, and operations</a:t>
            </a:r>
          </a:p>
        </p:txBody>
      </p:sp>
    </p:spTree>
    <p:extLst>
      <p:ext uri="{BB962C8B-B14F-4D97-AF65-F5344CB8AC3E}">
        <p14:creationId xmlns:p14="http://schemas.microsoft.com/office/powerpoint/2010/main" val="1670092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6459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Content (Project Number 4)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38500" y="1246024"/>
            <a:ext cx="7172100" cy="3194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71450" indent="-171450">
              <a:spcAft>
                <a:spcPts val="1600"/>
              </a:spcAft>
            </a:pPr>
            <a:r>
              <a:rPr lang="en-US" dirty="0"/>
              <a:t>Problem Statement</a:t>
            </a:r>
          </a:p>
          <a:p>
            <a:pPr marL="171450" indent="-171450">
              <a:spcAft>
                <a:spcPts val="1600"/>
              </a:spcAft>
            </a:pPr>
            <a:r>
              <a:rPr lang="en-US" dirty="0"/>
              <a:t>KPIs Requirements</a:t>
            </a:r>
          </a:p>
          <a:p>
            <a:pPr marL="171450" indent="-171450">
              <a:spcAft>
                <a:spcPts val="1600"/>
              </a:spcAft>
            </a:pPr>
            <a:r>
              <a:rPr lang="en-US" dirty="0"/>
              <a:t>Charts Requirements - Part 1</a:t>
            </a:r>
          </a:p>
          <a:p>
            <a:pPr marL="171450" indent="-171450">
              <a:spcAft>
                <a:spcPts val="1600"/>
              </a:spcAft>
            </a:pPr>
            <a:r>
              <a:rPr lang="en-US" dirty="0"/>
              <a:t>Charts Requirements - Part 2</a:t>
            </a:r>
          </a:p>
          <a:p>
            <a:pPr marL="171450" indent="-171450">
              <a:spcAft>
                <a:spcPts val="1600"/>
              </a:spcAft>
            </a:pPr>
            <a:r>
              <a:rPr lang="en-US" dirty="0"/>
              <a:t>Data → Information (KPIs Summary)</a:t>
            </a:r>
          </a:p>
          <a:p>
            <a:pPr marL="171450" indent="-171450">
              <a:spcAft>
                <a:spcPts val="1600"/>
              </a:spcAft>
            </a:pPr>
            <a:r>
              <a:rPr lang="en-US" dirty="0"/>
              <a:t>Information → Knowledge (Trends &amp; Patterns)</a:t>
            </a:r>
          </a:p>
          <a:p>
            <a:pPr marL="171450" indent="-171450">
              <a:spcAft>
                <a:spcPts val="1600"/>
              </a:spcAft>
            </a:pPr>
            <a:r>
              <a:rPr lang="en-US" dirty="0"/>
              <a:t>Knowledge → Wisdom (Actionable Insights)</a:t>
            </a:r>
          </a:p>
          <a:p>
            <a:pPr marL="171450" indent="-171450">
              <a:spcAft>
                <a:spcPts val="1600"/>
              </a:spcAft>
            </a:pPr>
            <a:r>
              <a:rPr lang="en-US" dirty="0"/>
              <a:t>Recommendations</a:t>
            </a:r>
          </a:p>
          <a:p>
            <a:pPr marL="171450" indent="-171450">
              <a:spcAft>
                <a:spcPts val="1600"/>
              </a:spcAft>
            </a:pPr>
            <a:endParaRPr lang="en-US" dirty="0"/>
          </a:p>
          <a:p>
            <a:pPr marL="171450" indent="-171450">
              <a:spcAft>
                <a:spcPts val="1600"/>
              </a:spcAft>
            </a:pPr>
            <a:endParaRPr lang="en-US"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3300062" y="2595987"/>
            <a:ext cx="2728488" cy="463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400" dirty="0"/>
              <a:t>Information </a:t>
            </a:r>
            <a:r>
              <a:rPr lang="en-US" sz="1400" dirty="0">
                <a:sym typeface="Wingdings" panose="05000000000000000000" pitchFamily="2" charset="2"/>
              </a:rPr>
              <a:t> </a:t>
            </a:r>
            <a:r>
              <a:rPr lang="en-US" sz="1400" dirty="0"/>
              <a:t>Knowledge</a:t>
            </a:r>
            <a:endParaRPr sz="1400"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6086002" y="2656880"/>
            <a:ext cx="2446374" cy="4021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Knowledge → Wisdom</a:t>
            </a:r>
            <a:endParaRPr sz="1400"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1048447" y="2648901"/>
            <a:ext cx="2194163" cy="3688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Data  </a:t>
            </a:r>
            <a:r>
              <a:rPr lang="en-US" sz="1400" dirty="0">
                <a:sym typeface="Wingdings" panose="05000000000000000000" pitchFamily="2" charset="2"/>
              </a:rPr>
              <a:t> </a:t>
            </a:r>
            <a:r>
              <a:rPr lang="en-US" sz="1400" dirty="0"/>
              <a:t>Information</a:t>
            </a:r>
            <a:endParaRPr sz="1400"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87" name="Google Shape;187;p40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4800" dirty="0"/>
              <a:t>Problem Statement</a:t>
            </a:r>
            <a:br>
              <a:rPr lang="en-US" sz="4800" dirty="0"/>
            </a:br>
            <a:endParaRPr sz="4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1494263" y="1157925"/>
            <a:ext cx="5799162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Need: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pizza sales data to gain insights into performance</a:t>
            </a:r>
            <a:br>
              <a:rPr lang="en-US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Goal: 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KPIs and visualize trends for better decision-</a:t>
            </a:r>
            <a:r>
              <a:rPr lang="en-US" sz="16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makingTotal</a:t>
            </a:r>
            <a:r>
              <a:rPr lang="en-US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Dataset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Overview: 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Full-year sales data (e.g., thousands of orders)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CB622A-2D37-0E52-86FB-FC11C5E56214}"/>
              </a:ext>
            </a:extLst>
          </p:cNvPr>
          <p:cNvSpPr txBox="1"/>
          <p:nvPr/>
        </p:nvSpPr>
        <p:spPr>
          <a:xfrm>
            <a:off x="951571" y="386576"/>
            <a:ext cx="67427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>
          <a:extLst>
            <a:ext uri="{FF2B5EF4-FFF2-40B4-BE49-F238E27FC236}">
              <a16:creationId xmlns:a16="http://schemas.microsoft.com/office/drawing/2014/main" id="{361C8990-CD2A-B69B-3095-AFADC93FB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793AD6-81DB-3E98-EF88-B200AF796E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2280" y="2854712"/>
            <a:ext cx="5133563" cy="652599"/>
          </a:xfrm>
        </p:spPr>
        <p:txBody>
          <a:bodyPr/>
          <a:lstStyle/>
          <a:p>
            <a:r>
              <a:rPr lang="en-US" sz="4800" dirty="0"/>
              <a:t>KPIs Requirements</a:t>
            </a:r>
            <a:br>
              <a:rPr lang="en-US" sz="4800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82227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>
          <a:extLst>
            <a:ext uri="{FF2B5EF4-FFF2-40B4-BE49-F238E27FC236}">
              <a16:creationId xmlns:a16="http://schemas.microsoft.com/office/drawing/2014/main" id="{379E06F6-FE6E-4930-4971-5CD8D4B24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784FC2-F899-C374-79D2-0ED71BFC1D25}"/>
              </a:ext>
            </a:extLst>
          </p:cNvPr>
          <p:cNvSpPr txBox="1"/>
          <p:nvPr/>
        </p:nvSpPr>
        <p:spPr>
          <a:xfrm>
            <a:off x="951571" y="386576"/>
            <a:ext cx="67427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Performance Indicators (KPIs)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0071E0-EC7D-301E-F1FA-DF555FDF1844}"/>
              </a:ext>
            </a:extLst>
          </p:cNvPr>
          <p:cNvSpPr txBox="1"/>
          <p:nvPr/>
        </p:nvSpPr>
        <p:spPr>
          <a:xfrm>
            <a:off x="1070516" y="1070518"/>
            <a:ext cx="662382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Revenue</a:t>
            </a:r>
          </a:p>
          <a:p>
            <a:pPr lvl="1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Sum of the total price of all pizza orders</a:t>
            </a:r>
          </a:p>
          <a:p>
            <a:pPr lvl="1"/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Order Value</a:t>
            </a:r>
          </a:p>
          <a:p>
            <a:pPr lvl="1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Total revenue divided by total number of orders</a:t>
            </a:r>
          </a:p>
          <a:p>
            <a:pPr lvl="1"/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Pizzas Sold</a:t>
            </a:r>
          </a:p>
          <a:p>
            <a:pPr lvl="1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Sum of quantities of all pizzas sold</a:t>
            </a:r>
          </a:p>
          <a:p>
            <a:pPr lvl="1"/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Orders</a:t>
            </a:r>
          </a:p>
          <a:p>
            <a:pPr lvl="1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Total number of orders placed</a:t>
            </a:r>
          </a:p>
          <a:p>
            <a:pPr lvl="1"/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Pizzas Per Order</a:t>
            </a:r>
          </a:p>
          <a:p>
            <a:pPr lvl="1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Total pizzas sold divided by total orders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380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>
          <a:extLst>
            <a:ext uri="{FF2B5EF4-FFF2-40B4-BE49-F238E27FC236}">
              <a16:creationId xmlns:a16="http://schemas.microsoft.com/office/drawing/2014/main" id="{D235A45B-8F39-EA0F-AF21-8B1894162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769658-FBEC-BE98-B6A3-E14423EC4E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2280" y="2854712"/>
            <a:ext cx="5133563" cy="652599"/>
          </a:xfrm>
        </p:spPr>
        <p:txBody>
          <a:bodyPr/>
          <a:lstStyle/>
          <a:p>
            <a:r>
              <a:rPr lang="en-US" sz="4000" dirty="0"/>
              <a:t>Charts Requirements – Part 1</a:t>
            </a:r>
            <a:br>
              <a:rPr lang="en-US" sz="4000" dirty="0"/>
            </a:br>
            <a:endParaRPr lang="en-US" sz="4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2926419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489</Words>
  <Application>Microsoft Office PowerPoint</Application>
  <PresentationFormat>On-screen Show (16:9)</PresentationFormat>
  <Paragraphs>104</Paragraphs>
  <Slides>22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Montserrat ExtraBold</vt:lpstr>
      <vt:lpstr>Montserrat</vt:lpstr>
      <vt:lpstr>Arial</vt:lpstr>
      <vt:lpstr>Wingdings</vt:lpstr>
      <vt:lpstr>Times New Roman</vt:lpstr>
      <vt:lpstr>Futuristic Background by Slidesgo</vt:lpstr>
      <vt:lpstr>Pizza Sales Data Analysis Using Power BI &amp; SQL</vt:lpstr>
      <vt:lpstr>The names of those who worked on the project:</vt:lpstr>
      <vt:lpstr>Content (Project Number 4)</vt:lpstr>
      <vt:lpstr>01</vt:lpstr>
      <vt:lpstr>Problem Statement </vt:lpstr>
      <vt:lpstr>Business Need: Analyze pizza sales data to gain insights into performance  Key Goal:  Calculate KPIs and visualize trends for better decision-makingTotal Dataset  Overview:  Full-year sales data (e.g., thousands of orders)</vt:lpstr>
      <vt:lpstr>KPIs Requirements </vt:lpstr>
      <vt:lpstr>PowerPoint Presentation</vt:lpstr>
      <vt:lpstr>Charts Requirements – Part 1 </vt:lpstr>
      <vt:lpstr>Charts Requirements – Part 1 </vt:lpstr>
      <vt:lpstr>PowerPoint Presentation</vt:lpstr>
      <vt:lpstr>Charts Requirements – Part 2 </vt:lpstr>
      <vt:lpstr>Charts Requirements – Part 2 </vt:lpstr>
      <vt:lpstr>PowerPoint Presentation</vt:lpstr>
      <vt:lpstr>PowerPoint Presentation</vt:lpstr>
      <vt:lpstr>Data  Information</vt:lpstr>
      <vt:lpstr>Data  Information</vt:lpstr>
      <vt:lpstr>Information → Knowledge</vt:lpstr>
      <vt:lpstr>Information → Knowledge</vt:lpstr>
      <vt:lpstr>Knowledge → Wisdom</vt:lpstr>
      <vt:lpstr>Knowledge → Wisdom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20240137</cp:lastModifiedBy>
  <cp:revision>21</cp:revision>
  <dcterms:modified xsi:type="dcterms:W3CDTF">2025-12-12T16:07:46Z</dcterms:modified>
</cp:coreProperties>
</file>